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sldIdLst>
    <p:sldId id="379" r:id="rId2"/>
    <p:sldId id="413" r:id="rId3"/>
    <p:sldId id="421" r:id="rId4"/>
    <p:sldId id="415" r:id="rId5"/>
    <p:sldId id="422" r:id="rId6"/>
    <p:sldId id="417" r:id="rId7"/>
    <p:sldId id="423" r:id="rId8"/>
    <p:sldId id="418" r:id="rId9"/>
    <p:sldId id="386" r:id="rId10"/>
  </p:sldIdLst>
  <p:sldSz cx="9144000" cy="6858000" type="screen4x3"/>
  <p:notesSz cx="6934200" cy="92329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E000"/>
    <a:srgbClr val="996633"/>
    <a:srgbClr val="14F503"/>
    <a:srgbClr val="02E5F6"/>
    <a:srgbClr val="FFFF00"/>
    <a:srgbClr val="99CCFF"/>
    <a:srgbClr val="FA0612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043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0FB17-77C3-4E72-8B02-32FD8EBD33C8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7FD1AE93-4888-4378-8579-F7899E31026E}">
      <dgm:prSet phldrT="[Texto]" custT="1"/>
      <dgm:spPr/>
      <dgm:t>
        <a:bodyPr/>
        <a:lstStyle/>
        <a:p>
          <a:r>
            <a:rPr lang="es-ES_tradnl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Capacidad del País </a:t>
          </a:r>
          <a:r>
            <a:rPr lang="es-ES_tradnl" sz="2000" b="1" dirty="0" smtClean="0">
              <a:effectLst/>
            </a:rPr>
            <a:t>en</a:t>
          </a:r>
          <a:r>
            <a:rPr lang="es-ES_tradnl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 Adquisiciones</a:t>
          </a:r>
          <a:endParaRPr lang="es-ES" sz="2000" dirty="0"/>
        </a:p>
      </dgm:t>
    </dgm:pt>
    <dgm:pt modelId="{A264EC3D-1EC5-4A3F-9100-224915528FE4}" type="parTrans" cxnId="{878E8D49-7A86-418F-A444-7A7A228F711A}">
      <dgm:prSet/>
      <dgm:spPr/>
      <dgm:t>
        <a:bodyPr/>
        <a:lstStyle/>
        <a:p>
          <a:endParaRPr lang="es-ES"/>
        </a:p>
      </dgm:t>
    </dgm:pt>
    <dgm:pt modelId="{9848CC21-54DD-40B2-BF69-C183D6B04922}" type="sibTrans" cxnId="{878E8D49-7A86-418F-A444-7A7A228F711A}">
      <dgm:prSet/>
      <dgm:spPr/>
      <dgm:t>
        <a:bodyPr/>
        <a:lstStyle/>
        <a:p>
          <a:endParaRPr lang="es-ES"/>
        </a:p>
      </dgm:t>
    </dgm:pt>
    <dgm:pt modelId="{9DDF0B00-FD00-44B7-A429-54E5ECF9E977}">
      <dgm:prSet phldrT="[Texto]"/>
      <dgm:spPr/>
      <dgm:t>
        <a:bodyPr/>
        <a:lstStyle/>
        <a:p>
          <a:r>
            <a:rPr lang="es-CO" b="1" dirty="0" smtClean="0">
              <a:effectLst/>
            </a:rPr>
            <a:t>Marco Legal y Regulatorio</a:t>
          </a:r>
          <a:endParaRPr lang="es-ES" dirty="0">
            <a:effectLst/>
          </a:endParaRPr>
        </a:p>
      </dgm:t>
    </dgm:pt>
    <dgm:pt modelId="{BF583109-DBBF-46E0-B8DD-B8D295E1AED5}" type="parTrans" cxnId="{F7D5C9FC-1735-4A0F-A1DA-958E81A09190}">
      <dgm:prSet/>
      <dgm:spPr/>
      <dgm:t>
        <a:bodyPr/>
        <a:lstStyle/>
        <a:p>
          <a:endParaRPr lang="es-ES"/>
        </a:p>
      </dgm:t>
    </dgm:pt>
    <dgm:pt modelId="{D0D05DB7-96E5-401E-9F9A-847545CD924F}" type="sibTrans" cxnId="{F7D5C9FC-1735-4A0F-A1DA-958E81A09190}">
      <dgm:prSet/>
      <dgm:spPr/>
      <dgm:t>
        <a:bodyPr/>
        <a:lstStyle/>
        <a:p>
          <a:endParaRPr lang="es-ES"/>
        </a:p>
      </dgm:t>
    </dgm:pt>
    <dgm:pt modelId="{CFEFC98B-6CA7-424E-9FC4-3ABB0C7D9748}">
      <dgm:prSet phldrT="[Texto]"/>
      <dgm:spPr/>
      <dgm:t>
        <a:bodyPr/>
        <a:lstStyle/>
        <a:p>
          <a:r>
            <a:rPr lang="es-CO" b="1" dirty="0" smtClean="0">
              <a:effectLst/>
            </a:rPr>
            <a:t>Marco Institucional y Capacidad Administrativa</a:t>
          </a:r>
          <a:endParaRPr lang="es-ES" b="1" dirty="0" smtClean="0">
            <a:effectLst/>
          </a:endParaRPr>
        </a:p>
      </dgm:t>
    </dgm:pt>
    <dgm:pt modelId="{F177D254-5D4E-43EE-BB4A-ED81C18500C2}" type="parTrans" cxnId="{EC24C8C9-B58B-4ACA-BFBA-268A20F4528A}">
      <dgm:prSet/>
      <dgm:spPr/>
      <dgm:t>
        <a:bodyPr/>
        <a:lstStyle/>
        <a:p>
          <a:endParaRPr lang="es-ES"/>
        </a:p>
      </dgm:t>
    </dgm:pt>
    <dgm:pt modelId="{0C2E8A24-D7A5-4DD8-A774-5EA7FED34E3C}" type="sibTrans" cxnId="{EC24C8C9-B58B-4ACA-BFBA-268A20F4528A}">
      <dgm:prSet/>
      <dgm:spPr/>
      <dgm:t>
        <a:bodyPr/>
        <a:lstStyle/>
        <a:p>
          <a:endParaRPr lang="es-ES"/>
        </a:p>
      </dgm:t>
    </dgm:pt>
    <dgm:pt modelId="{08FC90DE-3B43-4748-ABE6-7F1F720AF12A}">
      <dgm:prSet phldrT="[Texto]"/>
      <dgm:spPr/>
      <dgm:t>
        <a:bodyPr/>
        <a:lstStyle/>
        <a:p>
          <a:r>
            <a:rPr lang="es-CO" b="1" dirty="0" smtClean="0">
              <a:effectLst/>
            </a:rPr>
            <a:t>Operaciones</a:t>
          </a:r>
          <a:endParaRPr lang="es-ES" dirty="0">
            <a:effectLst/>
          </a:endParaRPr>
        </a:p>
      </dgm:t>
    </dgm:pt>
    <dgm:pt modelId="{9DC24DD2-299E-459C-84E6-21E8021DD392}" type="parTrans" cxnId="{61256F27-655A-4626-AB51-D41555702B0C}">
      <dgm:prSet/>
      <dgm:spPr/>
      <dgm:t>
        <a:bodyPr/>
        <a:lstStyle/>
        <a:p>
          <a:endParaRPr lang="es-ES"/>
        </a:p>
      </dgm:t>
    </dgm:pt>
    <dgm:pt modelId="{6A4AC3DC-3CE0-452A-A7F6-13B0F88FA9CB}" type="sibTrans" cxnId="{61256F27-655A-4626-AB51-D41555702B0C}">
      <dgm:prSet/>
      <dgm:spPr/>
      <dgm:t>
        <a:bodyPr/>
        <a:lstStyle/>
        <a:p>
          <a:endParaRPr lang="es-ES"/>
        </a:p>
      </dgm:t>
    </dgm:pt>
    <dgm:pt modelId="{CDD1F763-2D20-40C9-88B1-C5B67895FBD7}">
      <dgm:prSet phldrT="[Texto]"/>
      <dgm:spPr/>
      <dgm:t>
        <a:bodyPr/>
        <a:lstStyle/>
        <a:p>
          <a:r>
            <a:rPr lang="es-CO" b="1" dirty="0" smtClean="0">
              <a:effectLst/>
            </a:rPr>
            <a:t>Integridad y transparencia en el sistema de finanzas públicas y de adquisiciones</a:t>
          </a:r>
          <a:endParaRPr lang="es-ES" dirty="0">
            <a:effectLst/>
          </a:endParaRPr>
        </a:p>
      </dgm:t>
    </dgm:pt>
    <dgm:pt modelId="{B0BFA2CE-DB9B-4C62-8D07-01FBF58ED65F}" type="parTrans" cxnId="{FD81EE57-7840-492E-ADFB-781FC518ACBB}">
      <dgm:prSet/>
      <dgm:spPr/>
      <dgm:t>
        <a:bodyPr/>
        <a:lstStyle/>
        <a:p>
          <a:endParaRPr lang="es-ES"/>
        </a:p>
      </dgm:t>
    </dgm:pt>
    <dgm:pt modelId="{42C9B20B-640A-41CB-99EF-612F088DBD72}" type="sibTrans" cxnId="{FD81EE57-7840-492E-ADFB-781FC518ACBB}">
      <dgm:prSet/>
      <dgm:spPr/>
      <dgm:t>
        <a:bodyPr/>
        <a:lstStyle/>
        <a:p>
          <a:endParaRPr lang="es-ES"/>
        </a:p>
      </dgm:t>
    </dgm:pt>
    <dgm:pt modelId="{C010171C-E5E9-4B50-9C21-DAA610845436}" type="pres">
      <dgm:prSet presAssocID="{10C0FB17-77C3-4E72-8B02-32FD8EBD33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BEAFB2-7CE3-4962-A7F7-CEA9319631DE}" type="pres">
      <dgm:prSet presAssocID="{10C0FB17-77C3-4E72-8B02-32FD8EBD33C8}" presName="matrix" presStyleCnt="0"/>
      <dgm:spPr/>
    </dgm:pt>
    <dgm:pt modelId="{557FC745-1042-4735-978B-589E3885899F}" type="pres">
      <dgm:prSet presAssocID="{10C0FB17-77C3-4E72-8B02-32FD8EBD33C8}" presName="tile1" presStyleLbl="node1" presStyleIdx="0" presStyleCnt="4"/>
      <dgm:spPr/>
      <dgm:t>
        <a:bodyPr/>
        <a:lstStyle/>
        <a:p>
          <a:endParaRPr lang="es-ES"/>
        </a:p>
      </dgm:t>
    </dgm:pt>
    <dgm:pt modelId="{570F62E8-FF24-4C51-8789-F74B56DB818D}" type="pres">
      <dgm:prSet presAssocID="{10C0FB17-77C3-4E72-8B02-32FD8EBD33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8356D9-3247-4A9D-9036-E69B2BE7F4A5}" type="pres">
      <dgm:prSet presAssocID="{10C0FB17-77C3-4E72-8B02-32FD8EBD33C8}" presName="tile2" presStyleLbl="node1" presStyleIdx="1" presStyleCnt="4"/>
      <dgm:spPr/>
      <dgm:t>
        <a:bodyPr/>
        <a:lstStyle/>
        <a:p>
          <a:endParaRPr lang="es-ES"/>
        </a:p>
      </dgm:t>
    </dgm:pt>
    <dgm:pt modelId="{239793E0-41C2-4664-AAA9-BAA8F9BAC592}" type="pres">
      <dgm:prSet presAssocID="{10C0FB17-77C3-4E72-8B02-32FD8EBD33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4DEA32-7593-4FC7-AE55-4425F8AA73A7}" type="pres">
      <dgm:prSet presAssocID="{10C0FB17-77C3-4E72-8B02-32FD8EBD33C8}" presName="tile3" presStyleLbl="node1" presStyleIdx="2" presStyleCnt="4"/>
      <dgm:spPr/>
      <dgm:t>
        <a:bodyPr/>
        <a:lstStyle/>
        <a:p>
          <a:endParaRPr lang="es-ES"/>
        </a:p>
      </dgm:t>
    </dgm:pt>
    <dgm:pt modelId="{491E158D-5D72-4C5E-913A-E1E436A3F71A}" type="pres">
      <dgm:prSet presAssocID="{10C0FB17-77C3-4E72-8B02-32FD8EBD33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FA3904-0A76-4FB9-BFA5-2109A013C03D}" type="pres">
      <dgm:prSet presAssocID="{10C0FB17-77C3-4E72-8B02-32FD8EBD33C8}" presName="tile4" presStyleLbl="node1" presStyleIdx="3" presStyleCnt="4"/>
      <dgm:spPr/>
      <dgm:t>
        <a:bodyPr/>
        <a:lstStyle/>
        <a:p>
          <a:endParaRPr lang="es-ES"/>
        </a:p>
      </dgm:t>
    </dgm:pt>
    <dgm:pt modelId="{211FDAFD-AF7F-472C-9EAE-8CDF92FF11EB}" type="pres">
      <dgm:prSet presAssocID="{10C0FB17-77C3-4E72-8B02-32FD8EBD33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41ADF-AA36-456D-9356-9B6B6F4D5B63}" type="pres">
      <dgm:prSet presAssocID="{10C0FB17-77C3-4E72-8B02-32FD8EBD33C8}" presName="centerTile" presStyleLbl="fgShp" presStyleIdx="0" presStyleCnt="1" custScaleX="125001" custScaleY="1546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9F2CE676-0698-46BC-9C2D-0E90B3854217}" type="presOf" srcId="{08FC90DE-3B43-4748-ABE6-7F1F720AF12A}" destId="{AB4DEA32-7593-4FC7-AE55-4425F8AA73A7}" srcOrd="0" destOrd="0" presId="urn:microsoft.com/office/officeart/2005/8/layout/matrix1"/>
    <dgm:cxn modelId="{B8F5201B-D8BA-4CC4-BD11-B0239536FAF4}" type="presOf" srcId="{9DDF0B00-FD00-44B7-A429-54E5ECF9E977}" destId="{570F62E8-FF24-4C51-8789-F74B56DB818D}" srcOrd="1" destOrd="0" presId="urn:microsoft.com/office/officeart/2005/8/layout/matrix1"/>
    <dgm:cxn modelId="{175C143C-27A1-4AF8-8BB1-69700BE113CB}" type="presOf" srcId="{CDD1F763-2D20-40C9-88B1-C5B67895FBD7}" destId="{3EFA3904-0A76-4FB9-BFA5-2109A013C03D}" srcOrd="0" destOrd="0" presId="urn:microsoft.com/office/officeart/2005/8/layout/matrix1"/>
    <dgm:cxn modelId="{03FD2052-0B57-42C5-BF49-DE5E602549C0}" type="presOf" srcId="{08FC90DE-3B43-4748-ABE6-7F1F720AF12A}" destId="{491E158D-5D72-4C5E-913A-E1E436A3F71A}" srcOrd="1" destOrd="0" presId="urn:microsoft.com/office/officeart/2005/8/layout/matrix1"/>
    <dgm:cxn modelId="{FD81EE57-7840-492E-ADFB-781FC518ACBB}" srcId="{7FD1AE93-4888-4378-8579-F7899E31026E}" destId="{CDD1F763-2D20-40C9-88B1-C5B67895FBD7}" srcOrd="3" destOrd="0" parTransId="{B0BFA2CE-DB9B-4C62-8D07-01FBF58ED65F}" sibTransId="{42C9B20B-640A-41CB-99EF-612F088DBD72}"/>
    <dgm:cxn modelId="{F1FB2D1F-63CD-48CE-B86F-5596FECD9D03}" type="presOf" srcId="{CDD1F763-2D20-40C9-88B1-C5B67895FBD7}" destId="{211FDAFD-AF7F-472C-9EAE-8CDF92FF11EB}" srcOrd="1" destOrd="0" presId="urn:microsoft.com/office/officeart/2005/8/layout/matrix1"/>
    <dgm:cxn modelId="{45337110-27F7-4B28-864E-47F8ACB38428}" type="presOf" srcId="{10C0FB17-77C3-4E72-8B02-32FD8EBD33C8}" destId="{C010171C-E5E9-4B50-9C21-DAA610845436}" srcOrd="0" destOrd="0" presId="urn:microsoft.com/office/officeart/2005/8/layout/matrix1"/>
    <dgm:cxn modelId="{F7D5C9FC-1735-4A0F-A1DA-958E81A09190}" srcId="{7FD1AE93-4888-4378-8579-F7899E31026E}" destId="{9DDF0B00-FD00-44B7-A429-54E5ECF9E977}" srcOrd="0" destOrd="0" parTransId="{BF583109-DBBF-46E0-B8DD-B8D295E1AED5}" sibTransId="{D0D05DB7-96E5-401E-9F9A-847545CD924F}"/>
    <dgm:cxn modelId="{61256F27-655A-4626-AB51-D41555702B0C}" srcId="{7FD1AE93-4888-4378-8579-F7899E31026E}" destId="{08FC90DE-3B43-4748-ABE6-7F1F720AF12A}" srcOrd="2" destOrd="0" parTransId="{9DC24DD2-299E-459C-84E6-21E8021DD392}" sibTransId="{6A4AC3DC-3CE0-452A-A7F6-13B0F88FA9CB}"/>
    <dgm:cxn modelId="{41A9700D-7AC2-4E8B-9B29-1CC5F65EF2E0}" type="presOf" srcId="{9DDF0B00-FD00-44B7-A429-54E5ECF9E977}" destId="{557FC745-1042-4735-978B-589E3885899F}" srcOrd="0" destOrd="0" presId="urn:microsoft.com/office/officeart/2005/8/layout/matrix1"/>
    <dgm:cxn modelId="{878E8D49-7A86-418F-A444-7A7A228F711A}" srcId="{10C0FB17-77C3-4E72-8B02-32FD8EBD33C8}" destId="{7FD1AE93-4888-4378-8579-F7899E31026E}" srcOrd="0" destOrd="0" parTransId="{A264EC3D-1EC5-4A3F-9100-224915528FE4}" sibTransId="{9848CC21-54DD-40B2-BF69-C183D6B04922}"/>
    <dgm:cxn modelId="{39A6FEC6-A795-497E-8C6C-7343CE518729}" type="presOf" srcId="{CFEFC98B-6CA7-424E-9FC4-3ABB0C7D9748}" destId="{239793E0-41C2-4664-AAA9-BAA8F9BAC592}" srcOrd="1" destOrd="0" presId="urn:microsoft.com/office/officeart/2005/8/layout/matrix1"/>
    <dgm:cxn modelId="{FD65FDD7-F87B-45F7-9CDD-E3DAB1F5CD2D}" type="presOf" srcId="{7FD1AE93-4888-4378-8579-F7899E31026E}" destId="{5A141ADF-AA36-456D-9356-9B6B6F4D5B63}" srcOrd="0" destOrd="0" presId="urn:microsoft.com/office/officeart/2005/8/layout/matrix1"/>
    <dgm:cxn modelId="{EC24C8C9-B58B-4ACA-BFBA-268A20F4528A}" srcId="{7FD1AE93-4888-4378-8579-F7899E31026E}" destId="{CFEFC98B-6CA7-424E-9FC4-3ABB0C7D9748}" srcOrd="1" destOrd="0" parTransId="{F177D254-5D4E-43EE-BB4A-ED81C18500C2}" sibTransId="{0C2E8A24-D7A5-4DD8-A774-5EA7FED34E3C}"/>
    <dgm:cxn modelId="{FC286072-AF2D-4275-A843-CDAA47B71189}" type="presOf" srcId="{CFEFC98B-6CA7-424E-9FC4-3ABB0C7D9748}" destId="{8B8356D9-3247-4A9D-9036-E69B2BE7F4A5}" srcOrd="0" destOrd="0" presId="urn:microsoft.com/office/officeart/2005/8/layout/matrix1"/>
    <dgm:cxn modelId="{4EF52C56-FE07-4370-AA9A-35D03DA152B8}" type="presParOf" srcId="{C010171C-E5E9-4B50-9C21-DAA610845436}" destId="{1EBEAFB2-7CE3-4962-A7F7-CEA9319631DE}" srcOrd="0" destOrd="0" presId="urn:microsoft.com/office/officeart/2005/8/layout/matrix1"/>
    <dgm:cxn modelId="{99E1759F-7253-4A93-9A45-A5924CFC408D}" type="presParOf" srcId="{1EBEAFB2-7CE3-4962-A7F7-CEA9319631DE}" destId="{557FC745-1042-4735-978B-589E3885899F}" srcOrd="0" destOrd="0" presId="urn:microsoft.com/office/officeart/2005/8/layout/matrix1"/>
    <dgm:cxn modelId="{CB0D5840-A40C-42A4-9F6D-36E2906B7A05}" type="presParOf" srcId="{1EBEAFB2-7CE3-4962-A7F7-CEA9319631DE}" destId="{570F62E8-FF24-4C51-8789-F74B56DB818D}" srcOrd="1" destOrd="0" presId="urn:microsoft.com/office/officeart/2005/8/layout/matrix1"/>
    <dgm:cxn modelId="{4224B679-2FDB-4D59-96ED-D97FADD34F36}" type="presParOf" srcId="{1EBEAFB2-7CE3-4962-A7F7-CEA9319631DE}" destId="{8B8356D9-3247-4A9D-9036-E69B2BE7F4A5}" srcOrd="2" destOrd="0" presId="urn:microsoft.com/office/officeart/2005/8/layout/matrix1"/>
    <dgm:cxn modelId="{A65E162A-0D61-4BAA-96E8-CAEB25C6727A}" type="presParOf" srcId="{1EBEAFB2-7CE3-4962-A7F7-CEA9319631DE}" destId="{239793E0-41C2-4664-AAA9-BAA8F9BAC592}" srcOrd="3" destOrd="0" presId="urn:microsoft.com/office/officeart/2005/8/layout/matrix1"/>
    <dgm:cxn modelId="{2A6CA387-9329-42FD-9626-8FED46AA8005}" type="presParOf" srcId="{1EBEAFB2-7CE3-4962-A7F7-CEA9319631DE}" destId="{AB4DEA32-7593-4FC7-AE55-4425F8AA73A7}" srcOrd="4" destOrd="0" presId="urn:microsoft.com/office/officeart/2005/8/layout/matrix1"/>
    <dgm:cxn modelId="{1DB5EFB9-85E3-4B53-9503-518DBFD91312}" type="presParOf" srcId="{1EBEAFB2-7CE3-4962-A7F7-CEA9319631DE}" destId="{491E158D-5D72-4C5E-913A-E1E436A3F71A}" srcOrd="5" destOrd="0" presId="urn:microsoft.com/office/officeart/2005/8/layout/matrix1"/>
    <dgm:cxn modelId="{EBFCC1A2-E236-48CB-8B42-A34BCB34CD1A}" type="presParOf" srcId="{1EBEAFB2-7CE3-4962-A7F7-CEA9319631DE}" destId="{3EFA3904-0A76-4FB9-BFA5-2109A013C03D}" srcOrd="6" destOrd="0" presId="urn:microsoft.com/office/officeart/2005/8/layout/matrix1"/>
    <dgm:cxn modelId="{2EFC68BC-E273-47CC-AFE7-5BB05B78DFD3}" type="presParOf" srcId="{1EBEAFB2-7CE3-4962-A7F7-CEA9319631DE}" destId="{211FDAFD-AF7F-472C-9EAE-8CDF92FF11EB}" srcOrd="7" destOrd="0" presId="urn:microsoft.com/office/officeart/2005/8/layout/matrix1"/>
    <dgm:cxn modelId="{BC2725C7-1A68-4EE1-84F4-6336FA8F70AE}" type="presParOf" srcId="{C010171C-E5E9-4B50-9C21-DAA610845436}" destId="{5A141ADF-AA36-456D-9356-9B6B6F4D5B6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FC745-1042-4735-978B-589E3885899F}">
      <dsp:nvSpPr>
        <dsp:cNvPr id="0" name=""/>
        <dsp:cNvSpPr/>
      </dsp:nvSpPr>
      <dsp:spPr>
        <a:xfrm rot="16200000">
          <a:off x="603256" y="-603256"/>
          <a:ext cx="1674810" cy="28813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</a:rPr>
            <a:t>Marco Legal y Regulatorio</a:t>
          </a:r>
          <a:endParaRPr lang="es-ES" sz="1800" kern="1200" dirty="0">
            <a:effectLst/>
          </a:endParaRPr>
        </a:p>
      </dsp:txBody>
      <dsp:txXfrm rot="16200000">
        <a:off x="812607" y="-812607"/>
        <a:ext cx="1256107" cy="2881322"/>
      </dsp:txXfrm>
    </dsp:sp>
    <dsp:sp modelId="{8B8356D9-3247-4A9D-9036-E69B2BE7F4A5}">
      <dsp:nvSpPr>
        <dsp:cNvPr id="0" name=""/>
        <dsp:cNvSpPr/>
      </dsp:nvSpPr>
      <dsp:spPr>
        <a:xfrm>
          <a:off x="2881322" y="0"/>
          <a:ext cx="2881322" cy="167481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</a:rPr>
            <a:t>Marco Institucional y Capacidad Administrativa</a:t>
          </a:r>
          <a:endParaRPr lang="es-ES" sz="1800" b="1" kern="1200" dirty="0" smtClean="0">
            <a:effectLst/>
          </a:endParaRPr>
        </a:p>
      </dsp:txBody>
      <dsp:txXfrm>
        <a:off x="2881322" y="0"/>
        <a:ext cx="2881322" cy="1256107"/>
      </dsp:txXfrm>
    </dsp:sp>
    <dsp:sp modelId="{AB4DEA32-7593-4FC7-AE55-4425F8AA73A7}">
      <dsp:nvSpPr>
        <dsp:cNvPr id="0" name=""/>
        <dsp:cNvSpPr/>
      </dsp:nvSpPr>
      <dsp:spPr>
        <a:xfrm rot="10800000">
          <a:off x="0" y="1674810"/>
          <a:ext cx="2881322" cy="167481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</a:rPr>
            <a:t>Operaciones</a:t>
          </a:r>
          <a:endParaRPr lang="es-ES" sz="1800" kern="1200" dirty="0">
            <a:effectLst/>
          </a:endParaRPr>
        </a:p>
      </dsp:txBody>
      <dsp:txXfrm rot="10800000">
        <a:off x="0" y="2093512"/>
        <a:ext cx="2881322" cy="1256107"/>
      </dsp:txXfrm>
    </dsp:sp>
    <dsp:sp modelId="{3EFA3904-0A76-4FB9-BFA5-2109A013C03D}">
      <dsp:nvSpPr>
        <dsp:cNvPr id="0" name=""/>
        <dsp:cNvSpPr/>
      </dsp:nvSpPr>
      <dsp:spPr>
        <a:xfrm rot="5400000">
          <a:off x="3484578" y="1071554"/>
          <a:ext cx="1674810" cy="288132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/>
            </a:rPr>
            <a:t>Integridad y transparencia en el sistema de finanzas públicas y de adquisiciones</a:t>
          </a:r>
          <a:endParaRPr lang="es-ES" sz="1800" kern="1200" dirty="0">
            <a:effectLst/>
          </a:endParaRPr>
        </a:p>
      </dsp:txBody>
      <dsp:txXfrm rot="5400000">
        <a:off x="3693929" y="1280905"/>
        <a:ext cx="1256107" cy="2881322"/>
      </dsp:txXfrm>
    </dsp:sp>
    <dsp:sp modelId="{5A141ADF-AA36-456D-9356-9B6B6F4D5B63}">
      <dsp:nvSpPr>
        <dsp:cNvPr id="0" name=""/>
        <dsp:cNvSpPr/>
      </dsp:nvSpPr>
      <dsp:spPr>
        <a:xfrm>
          <a:off x="1800817" y="1027127"/>
          <a:ext cx="2161008" cy="1295365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Capacidad del País </a:t>
          </a:r>
          <a:r>
            <a:rPr lang="es-ES_tradnl" sz="2000" b="1" kern="1200" dirty="0" smtClean="0">
              <a:effectLst/>
            </a:rPr>
            <a:t>en</a:t>
          </a:r>
          <a:r>
            <a:rPr lang="es-ES_tradnl" sz="2000" b="1" kern="12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 Adquisiciones</a:t>
          </a:r>
          <a:endParaRPr lang="es-ES" sz="2000" kern="1200" dirty="0"/>
        </a:p>
      </dsp:txBody>
      <dsp:txXfrm>
        <a:off x="1800817" y="1027127"/>
        <a:ext cx="2161008" cy="129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defTabSz="92395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>
            <a:lvl1pPr algn="r" defTabSz="92395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Haga clic para modificar el estilo de texto del patrón</a:t>
            </a:r>
          </a:p>
          <a:p>
            <a:pPr lvl="1"/>
            <a:r>
              <a:rPr lang="es-MX" noProof="0" smtClean="0"/>
              <a:t>Segundo nivel</a:t>
            </a:r>
          </a:p>
          <a:p>
            <a:pPr lvl="2"/>
            <a:r>
              <a:rPr lang="es-MX" noProof="0" smtClean="0"/>
              <a:t>Tercer nivel</a:t>
            </a:r>
          </a:p>
          <a:p>
            <a:pPr lvl="3"/>
            <a:r>
              <a:rPr lang="es-MX" noProof="0" smtClean="0"/>
              <a:t>Cuarto nivel</a:t>
            </a:r>
          </a:p>
          <a:p>
            <a:pPr lvl="4"/>
            <a:r>
              <a:rPr lang="es-MX" noProof="0" smtClean="0"/>
              <a:t>Quinto nivel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defTabSz="92395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9" tIns="46190" rIns="92379" bIns="46190" numCol="1" anchor="b" anchorCtr="0" compatLnSpc="1">
            <a:prstTxWarp prst="textNoShape">
              <a:avLst/>
            </a:prstTxWarp>
          </a:bodyPr>
          <a:lstStyle>
            <a:lvl1pPr algn="r" defTabSz="923959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89979AC-84C8-4E7F-9E3F-D44D613BFDE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39" name="Group 42"/>
          <p:cNvGrpSpPr>
            <a:grpSpLocks/>
          </p:cNvGrpSpPr>
          <p:nvPr userDrawn="1"/>
        </p:nvGrpSpPr>
        <p:grpSpPr bwMode="auto">
          <a:xfrm>
            <a:off x="635000" y="228600"/>
            <a:ext cx="8280400" cy="1328738"/>
            <a:chOff x="400" y="144"/>
            <a:chExt cx="5216" cy="837"/>
          </a:xfrm>
        </p:grpSpPr>
        <p:sp>
          <p:nvSpPr>
            <p:cNvPr id="40" name="Rectangle 43"/>
            <p:cNvSpPr>
              <a:spLocks noChangeArrowheads="1"/>
            </p:cNvSpPr>
            <p:nvPr userDrawn="1"/>
          </p:nvSpPr>
          <p:spPr bwMode="auto">
            <a:xfrm>
              <a:off x="557" y="144"/>
              <a:ext cx="313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1" name="Rectangle 44"/>
            <p:cNvSpPr>
              <a:spLocks noChangeArrowheads="1"/>
            </p:cNvSpPr>
            <p:nvPr userDrawn="1"/>
          </p:nvSpPr>
          <p:spPr bwMode="auto">
            <a:xfrm>
              <a:off x="400" y="227"/>
              <a:ext cx="3567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2" name="Rectangle 45"/>
            <p:cNvSpPr>
              <a:spLocks noChangeArrowheads="1"/>
            </p:cNvSpPr>
            <p:nvPr userDrawn="1"/>
          </p:nvSpPr>
          <p:spPr bwMode="auto">
            <a:xfrm>
              <a:off x="4599" y="768"/>
              <a:ext cx="929" cy="2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3" name="Rectangle 46"/>
            <p:cNvSpPr>
              <a:spLocks noChangeArrowheads="1"/>
            </p:cNvSpPr>
            <p:nvPr userDrawn="1"/>
          </p:nvSpPr>
          <p:spPr bwMode="auto">
            <a:xfrm>
              <a:off x="2049" y="864"/>
              <a:ext cx="3567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03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MX"/>
              <a:t>Haga clic para modificar el estilo de subtítulo del patrón</a:t>
            </a:r>
          </a:p>
        </p:txBody>
      </p:sp>
      <p:sp>
        <p:nvSpPr>
          <p:cNvPr id="1003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MX"/>
              <a:t>Haga clic para cambiar el estilo de título	</a:t>
            </a:r>
          </a:p>
        </p:txBody>
      </p:sp>
      <p:sp>
        <p:nvSpPr>
          <p:cNvPr id="4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5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DE43-4351-4048-9DA4-1EB34602F8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3EE1-C11B-4B35-8F4B-862EADE1E02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61C3-9B0E-4508-97E4-5BF6FF77FF7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B7FC-AD6B-4014-B24A-428D15A3E18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8999-A58B-48DB-99C9-C2AB6282181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3728-D1DC-4A1C-9904-7AB9CFD537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772E-6842-4164-8023-B2670D6634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6A9E-AC42-4138-A10A-C7347E0C2F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5A6A-D8DB-4A59-ABB1-28975FCE01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4350-0A48-4CF5-8B4E-615F227996C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FAA3-EC96-4B42-B5D3-1CD7304DAF5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933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3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4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5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6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6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6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6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6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9936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9936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9936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936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936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073231-ED9B-4F51-B49C-C85ECB42836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grpSp>
        <p:nvGrpSpPr>
          <p:cNvPr id="1032" name="Group 42"/>
          <p:cNvGrpSpPr>
            <a:grpSpLocks/>
          </p:cNvGrpSpPr>
          <p:nvPr userDrawn="1"/>
        </p:nvGrpSpPr>
        <p:grpSpPr bwMode="auto">
          <a:xfrm>
            <a:off x="635000" y="228600"/>
            <a:ext cx="8280400" cy="1328738"/>
            <a:chOff x="400" y="144"/>
            <a:chExt cx="5216" cy="837"/>
          </a:xfrm>
        </p:grpSpPr>
        <p:sp>
          <p:nvSpPr>
            <p:cNvPr id="99371" name="Rectangle 43"/>
            <p:cNvSpPr>
              <a:spLocks noChangeArrowheads="1"/>
            </p:cNvSpPr>
            <p:nvPr userDrawn="1"/>
          </p:nvSpPr>
          <p:spPr bwMode="auto">
            <a:xfrm>
              <a:off x="557" y="144"/>
              <a:ext cx="313" cy="8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72" name="Rectangle 44"/>
            <p:cNvSpPr>
              <a:spLocks noChangeArrowheads="1"/>
            </p:cNvSpPr>
            <p:nvPr userDrawn="1"/>
          </p:nvSpPr>
          <p:spPr bwMode="auto">
            <a:xfrm>
              <a:off x="400" y="227"/>
              <a:ext cx="3567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73" name="Rectangle 45"/>
            <p:cNvSpPr>
              <a:spLocks noChangeArrowheads="1"/>
            </p:cNvSpPr>
            <p:nvPr userDrawn="1"/>
          </p:nvSpPr>
          <p:spPr bwMode="auto">
            <a:xfrm>
              <a:off x="4599" y="768"/>
              <a:ext cx="929" cy="21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9374" name="Rectangle 46"/>
            <p:cNvSpPr>
              <a:spLocks noChangeArrowheads="1"/>
            </p:cNvSpPr>
            <p:nvPr userDrawn="1"/>
          </p:nvSpPr>
          <p:spPr bwMode="auto">
            <a:xfrm>
              <a:off x="2049" y="864"/>
              <a:ext cx="3567" cy="4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4 Imagen" descr="caratula_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28625" y="3071813"/>
            <a:ext cx="8215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Experiencia del </a:t>
            </a: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Paraguay en </a:t>
            </a: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aplicación </a:t>
            </a:r>
          </a:p>
          <a:p>
            <a:pPr algn="ctr">
              <a:defRPr/>
            </a:pP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la metodología CAD/OCDE para </a:t>
            </a: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evaluación del Sistema </a:t>
            </a: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Nacional de Contrataciones Públicas</a:t>
            </a:r>
          </a:p>
        </p:txBody>
      </p:sp>
      <p:pic>
        <p:nvPicPr>
          <p:cNvPr id="13316" name="Picture 3" descr="C:\Users\apereira\Desktop\logo dncp core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063" b="55273"/>
          <a:stretch>
            <a:fillRect/>
          </a:stretch>
        </p:blipFill>
        <p:spPr bwMode="auto">
          <a:xfrm>
            <a:off x="2786063" y="1071563"/>
            <a:ext cx="30559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C:\Users\apereira\Desktop\logos iso dnc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1928813"/>
            <a:ext cx="1571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/>
        </p:nvCxnSpPr>
        <p:spPr>
          <a:xfrm>
            <a:off x="357188" y="5357813"/>
            <a:ext cx="8429625" cy="1587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57188" y="3070225"/>
            <a:ext cx="8429625" cy="1588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12 CuadroTexto"/>
          <p:cNvSpPr txBox="1">
            <a:spLocks noChangeArrowheads="1"/>
          </p:cNvSpPr>
          <p:nvPr/>
        </p:nvSpPr>
        <p:spPr bwMode="auto">
          <a:xfrm>
            <a:off x="3714750" y="6000750"/>
            <a:ext cx="18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PY"/>
          </a:p>
        </p:txBody>
      </p:sp>
      <p:sp>
        <p:nvSpPr>
          <p:cNvPr id="15" name="14 CuadroTexto"/>
          <p:cNvSpPr txBox="1"/>
          <p:nvPr/>
        </p:nvSpPr>
        <p:spPr>
          <a:xfrm>
            <a:off x="0" y="6264275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400" b="1" i="1" kern="0" dirty="0">
                <a:solidFill>
                  <a:schemeClr val="tx1">
                    <a:lumMod val="50000"/>
                  </a:schemeClr>
                </a:solidFill>
              </a:rPr>
              <a:t>Con Transparencia ganamos todos…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C3D04B-4AF5-4F1C-8694-917904F777A0}" type="slidenum">
              <a:rPr lang="es-MX" smtClean="0"/>
              <a:pPr/>
              <a:t>2</a:t>
            </a:fld>
            <a:endParaRPr lang="es-MX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s-ES" sz="3600" b="1" kern="1200" dirty="0" smtClean="0">
                <a:solidFill>
                  <a:schemeClr val="accent2">
                    <a:lumMod val="50000"/>
                  </a:schemeClr>
                </a:solidFill>
                <a:effectLst/>
                <a:ea typeface="+mn-ea"/>
                <a:cs typeface="+mn-cs"/>
              </a:rPr>
              <a:t>PARAGUAY: País Piloto (año 2006)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500" y="1500188"/>
            <a:ext cx="8072438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dirty="0">
                <a:solidFill>
                  <a:srgbClr val="000000"/>
                </a:solidFill>
                <a:latin typeface="+mn-lt"/>
              </a:rPr>
              <a:t>La elección del Paraguay como país piloto para la implementación de la herramienta de evaluación desarrollada por la CAD/OCDE se dio por varios motivos:</a:t>
            </a:r>
          </a:p>
          <a:p>
            <a:pPr algn="just">
              <a:defRPr/>
            </a:pPr>
            <a:endParaRPr lang="es-ES" dirty="0">
              <a:solidFill>
                <a:srgbClr val="000000"/>
              </a:solidFill>
              <a:latin typeface="+mn-lt"/>
            </a:endParaRP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+mn-lt"/>
              </a:rPr>
              <a:t> Alto grado de compromiso del Gobierno.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+mn-lt"/>
              </a:rPr>
              <a:t> Construcción de institucionalidad.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+mn-lt"/>
              </a:rPr>
              <a:t> Base de diálogo entre los distintos “</a:t>
            </a:r>
            <a:r>
              <a:rPr lang="es-ES" dirty="0" err="1">
                <a:solidFill>
                  <a:srgbClr val="000000"/>
                </a:solidFill>
                <a:latin typeface="+mn-lt"/>
              </a:rPr>
              <a:t>stakeholders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”.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+mn-lt"/>
              </a:rPr>
              <a:t> Identificación de posibles áreas para el apoyo estratégico por parte de la comunidad internacional.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+mn-lt"/>
              </a:rPr>
              <a:t> Plan de acción del CPAR anterior (2002) había sido implementado casi en su totalidad.</a:t>
            </a:r>
          </a:p>
          <a:p>
            <a:pPr algn="just">
              <a:defRPr/>
            </a:pPr>
            <a:endParaRPr lang="es-E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3200" b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OBJETIVOS DE LA EVALUACIÓN</a:t>
            </a:r>
            <a:endParaRPr lang="es-ES" sz="3200" b="1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1CF8A2-E9DE-4F44-986B-780E52132C82}" type="slidenum">
              <a:rPr lang="es-MX" smtClean="0"/>
              <a:pPr/>
              <a:t>3</a:t>
            </a:fld>
            <a:endParaRPr lang="es-MX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785813" y="1643063"/>
            <a:ext cx="7643812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+mn-lt"/>
              </a:rPr>
              <a:t> Diagnosticar la capacidad del sistema de contrataciones vigente en su totalidad, así como la calidad y el desempeño del mismo. </a:t>
            </a:r>
          </a:p>
          <a:p>
            <a:pPr algn="just">
              <a:buClr>
                <a:srgbClr val="FF3300"/>
              </a:buClr>
              <a:buFont typeface="Arial" pitchFamily="34" charset="0"/>
              <a:buChar char="•"/>
              <a:defRPr/>
            </a:pPr>
            <a:endParaRPr lang="es-ES" dirty="0">
              <a:solidFill>
                <a:srgbClr val="000000"/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MX" dirty="0">
                <a:solidFill>
                  <a:srgbClr val="000000"/>
                </a:solidFill>
                <a:latin typeface="+mn-lt"/>
              </a:rPr>
              <a:t> Establecer una línea de base respecto de la cual medir los futuros progresos.</a:t>
            </a:r>
          </a:p>
          <a:p>
            <a:pPr algn="just">
              <a:buClr>
                <a:srgbClr val="FF3300"/>
              </a:buClr>
              <a:buFont typeface="Arial" pitchFamily="34" charset="0"/>
              <a:buChar char="•"/>
              <a:defRPr/>
            </a:pPr>
            <a:endParaRPr lang="es-MX" dirty="0">
              <a:solidFill>
                <a:srgbClr val="000000"/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s-MX" dirty="0">
                <a:solidFill>
                  <a:srgbClr val="000000"/>
                </a:solidFill>
                <a:latin typeface="+mn-lt"/>
              </a:rPr>
              <a:t> Establecer un plan de acción para fortalecer la capacidad del sistema  de contrataciones públicas.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6F60C-F168-4579-8BA5-1546AA447300}" type="slidenum">
              <a:rPr lang="es-MX" smtClean="0"/>
              <a:pPr/>
              <a:t>4</a:t>
            </a:fld>
            <a:endParaRPr lang="es-MX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000125"/>
          </a:xfrm>
        </p:spPr>
        <p:txBody>
          <a:bodyPr/>
          <a:lstStyle/>
          <a:p>
            <a:pPr>
              <a:defRPr/>
            </a:pPr>
            <a:r>
              <a:rPr lang="es-PY" sz="3600" b="1" kern="1200" dirty="0" smtClean="0">
                <a:solidFill>
                  <a:schemeClr val="accent2">
                    <a:lumMod val="50000"/>
                  </a:schemeClr>
                </a:solidFill>
                <a:effectLst/>
                <a:ea typeface="+mn-ea"/>
                <a:cs typeface="+mn-cs"/>
              </a:rPr>
              <a:t>LA HERRAMIENTA</a:t>
            </a:r>
          </a:p>
        </p:txBody>
      </p:sp>
      <p:graphicFrame>
        <p:nvGraphicFramePr>
          <p:cNvPr id="9" name="8 Diagrama"/>
          <p:cNvGraphicFramePr/>
          <p:nvPr/>
        </p:nvGraphicFramePr>
        <p:xfrm>
          <a:off x="1738314" y="1357298"/>
          <a:ext cx="5762644" cy="334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28625" y="5143500"/>
            <a:ext cx="82153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000000"/>
                </a:solidFill>
                <a:latin typeface="+mn-lt"/>
              </a:rPr>
              <a:t>12 indicadores de Línea de Base</a:t>
            </a:r>
          </a:p>
          <a:p>
            <a:pPr>
              <a:defRPr/>
            </a:pPr>
            <a:r>
              <a:rPr lang="es-ES_tradnl" sz="1600" dirty="0">
                <a:solidFill>
                  <a:srgbClr val="000000"/>
                </a:solidFill>
                <a:latin typeface="+mn-lt"/>
              </a:rPr>
              <a:t>29 indicadores de Cumplimiento y Desempeño considerados representativos de la Capacidad Fiduciaria de los sistemas públicos de adquisiciones por la comunidad internacional.</a:t>
            </a:r>
          </a:p>
          <a:p>
            <a:pPr>
              <a:defRPr/>
            </a:pPr>
            <a:endParaRPr lang="es-ES" sz="1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5 Grupo"/>
          <p:cNvGrpSpPr>
            <a:grpSpLocks/>
          </p:cNvGrpSpPr>
          <p:nvPr/>
        </p:nvGrpSpPr>
        <p:grpSpPr bwMode="auto">
          <a:xfrm>
            <a:off x="284163" y="1928813"/>
            <a:ext cx="8575675" cy="3859212"/>
            <a:chOff x="284926" y="2071678"/>
            <a:chExt cx="8574148" cy="3859240"/>
          </a:xfrm>
        </p:grpSpPr>
        <p:grpSp>
          <p:nvGrpSpPr>
            <p:cNvPr id="17457" name="62 Grupo"/>
            <p:cNvGrpSpPr>
              <a:grpSpLocks/>
            </p:cNvGrpSpPr>
            <p:nvPr/>
          </p:nvGrpSpPr>
          <p:grpSpPr bwMode="auto">
            <a:xfrm>
              <a:off x="284926" y="2071678"/>
              <a:ext cx="8574148" cy="3858446"/>
              <a:chOff x="284926" y="2071678"/>
              <a:chExt cx="8574148" cy="3858446"/>
            </a:xfrm>
          </p:grpSpPr>
          <p:cxnSp>
            <p:nvCxnSpPr>
              <p:cNvPr id="42" name="41 Conector recto"/>
              <p:cNvCxnSpPr/>
              <p:nvPr/>
            </p:nvCxnSpPr>
            <p:spPr>
              <a:xfrm>
                <a:off x="286513" y="2071678"/>
                <a:ext cx="8570974" cy="158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 rot="5400000">
                <a:off x="8394727" y="2536025"/>
                <a:ext cx="927107" cy="1588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47 Conector recto"/>
              <p:cNvCxnSpPr/>
              <p:nvPr/>
            </p:nvCxnSpPr>
            <p:spPr>
              <a:xfrm rot="10800000">
                <a:off x="286513" y="2998785"/>
                <a:ext cx="8570974" cy="158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 rot="5400000">
                <a:off x="-250066" y="3535364"/>
                <a:ext cx="1071571" cy="158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51 Conector recto"/>
              <p:cNvCxnSpPr/>
              <p:nvPr/>
            </p:nvCxnSpPr>
            <p:spPr>
              <a:xfrm>
                <a:off x="286513" y="4071943"/>
                <a:ext cx="8570974" cy="158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"/>
              <p:cNvCxnSpPr/>
              <p:nvPr/>
            </p:nvCxnSpPr>
            <p:spPr>
              <a:xfrm rot="5400000">
                <a:off x="8393933" y="4535496"/>
                <a:ext cx="928694" cy="1588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55 Conector recto"/>
              <p:cNvCxnSpPr/>
              <p:nvPr/>
            </p:nvCxnSpPr>
            <p:spPr>
              <a:xfrm rot="10800000">
                <a:off x="4572000" y="5000636"/>
                <a:ext cx="4285487" cy="1588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 rot="5400000">
                <a:off x="4106859" y="5464190"/>
                <a:ext cx="928695" cy="1587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64 Conector recto de flecha"/>
            <p:cNvCxnSpPr/>
            <p:nvPr/>
          </p:nvCxnSpPr>
          <p:spPr>
            <a:xfrm>
              <a:off x="4572000" y="5929331"/>
              <a:ext cx="857097" cy="1587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sz="3200" b="1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EXPERIENCIA</a:t>
            </a:r>
          </a:p>
        </p:txBody>
      </p:sp>
      <p:grpSp>
        <p:nvGrpSpPr>
          <p:cNvPr id="5" name="74 Grupo"/>
          <p:cNvGrpSpPr>
            <a:grpSpLocks/>
          </p:cNvGrpSpPr>
          <p:nvPr/>
        </p:nvGrpSpPr>
        <p:grpSpPr bwMode="auto">
          <a:xfrm>
            <a:off x="5643563" y="5035550"/>
            <a:ext cx="3143250" cy="1179513"/>
            <a:chOff x="5643570" y="5177642"/>
            <a:chExt cx="3143272" cy="1180316"/>
          </a:xfrm>
        </p:grpSpPr>
        <p:sp>
          <p:nvSpPr>
            <p:cNvPr id="59" name="58 Rectángulo"/>
            <p:cNvSpPr/>
            <p:nvPr/>
          </p:nvSpPr>
          <p:spPr>
            <a:xfrm>
              <a:off x="5643570" y="5177642"/>
              <a:ext cx="3143272" cy="118031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17420" name="13 CuadroTexto"/>
            <p:cNvSpPr txBox="1">
              <a:spLocks noChangeArrowheads="1"/>
            </p:cNvSpPr>
            <p:nvPr/>
          </p:nvSpPr>
          <p:spPr bwMode="auto">
            <a:xfrm>
              <a:off x="5786446" y="5428638"/>
              <a:ext cx="2928957" cy="708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000" b="1" i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2012</a:t>
              </a:r>
            </a:p>
            <a:p>
              <a:pPr algn="ctr">
                <a:defRPr/>
              </a:pPr>
              <a:r>
                <a:rPr lang="es-ES" sz="2000" b="1" i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Nueva evaluación</a:t>
              </a:r>
              <a:endParaRPr lang="es-ES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" name="66 Grupo"/>
          <p:cNvGrpSpPr>
            <a:grpSpLocks/>
          </p:cNvGrpSpPr>
          <p:nvPr/>
        </p:nvGrpSpPr>
        <p:grpSpPr bwMode="auto">
          <a:xfrm>
            <a:off x="571500" y="1071563"/>
            <a:ext cx="1785938" cy="1500187"/>
            <a:chOff x="571472" y="1214422"/>
            <a:chExt cx="1785950" cy="1500198"/>
          </a:xfrm>
        </p:grpSpPr>
        <p:sp>
          <p:nvSpPr>
            <p:cNvPr id="22" name="21 Rectángulo"/>
            <p:cNvSpPr/>
            <p:nvPr/>
          </p:nvSpPr>
          <p:spPr>
            <a:xfrm>
              <a:off x="571472" y="1214422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71472" y="1357298"/>
              <a:ext cx="1785950" cy="984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MAYO 2006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Plan de trabajo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Taller de inicio</a:t>
              </a:r>
              <a:endParaRPr lang="es-PY" sz="17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7" name="67 Grupo"/>
          <p:cNvGrpSpPr>
            <a:grpSpLocks/>
          </p:cNvGrpSpPr>
          <p:nvPr/>
        </p:nvGrpSpPr>
        <p:grpSpPr bwMode="auto">
          <a:xfrm>
            <a:off x="2573338" y="1071563"/>
            <a:ext cx="1927225" cy="1500187"/>
            <a:chOff x="2573782" y="1214422"/>
            <a:chExt cx="1926779" cy="1500198"/>
          </a:xfrm>
        </p:grpSpPr>
        <p:sp>
          <p:nvSpPr>
            <p:cNvPr id="25" name="24 Rectángulo"/>
            <p:cNvSpPr/>
            <p:nvPr/>
          </p:nvSpPr>
          <p:spPr>
            <a:xfrm>
              <a:off x="2682707" y="1214422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573782" y="1357298"/>
              <a:ext cx="1926779" cy="1246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JUL/SEP 2006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Contratación de consultorías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Trabajo de Campo</a:t>
              </a:r>
              <a:endParaRPr lang="es-PY" sz="17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68 Grupo"/>
          <p:cNvGrpSpPr>
            <a:grpSpLocks/>
          </p:cNvGrpSpPr>
          <p:nvPr/>
        </p:nvGrpSpPr>
        <p:grpSpPr bwMode="auto">
          <a:xfrm>
            <a:off x="4765675" y="1071563"/>
            <a:ext cx="1785938" cy="1579562"/>
            <a:chOff x="4765354" y="1214422"/>
            <a:chExt cx="1785950" cy="1579543"/>
          </a:xfrm>
        </p:grpSpPr>
        <p:sp>
          <p:nvSpPr>
            <p:cNvPr id="27" name="26 Rectángulo"/>
            <p:cNvSpPr/>
            <p:nvPr/>
          </p:nvSpPr>
          <p:spPr>
            <a:xfrm>
              <a:off x="4765354" y="1214422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811392" y="1285858"/>
              <a:ext cx="1689111" cy="1508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OCT 2006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Análisis de documentación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Informes de consultores</a:t>
              </a:r>
              <a:endParaRPr lang="es-PY" sz="17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69 Grupo"/>
          <p:cNvGrpSpPr>
            <a:grpSpLocks/>
          </p:cNvGrpSpPr>
          <p:nvPr/>
        </p:nvGrpSpPr>
        <p:grpSpPr bwMode="auto">
          <a:xfrm>
            <a:off x="6843713" y="1071563"/>
            <a:ext cx="1785937" cy="1500187"/>
            <a:chOff x="6842978" y="1214422"/>
            <a:chExt cx="1785950" cy="1500198"/>
          </a:xfrm>
        </p:grpSpPr>
        <p:sp>
          <p:nvSpPr>
            <p:cNvPr id="29" name="28 Rectángulo"/>
            <p:cNvSpPr/>
            <p:nvPr/>
          </p:nvSpPr>
          <p:spPr>
            <a:xfrm>
              <a:off x="6842978" y="1214422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57265" y="1357298"/>
              <a:ext cx="1714512" cy="1246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NOV 2006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Taller de validación participativo</a:t>
              </a:r>
              <a:endParaRPr lang="es-PY" sz="17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0" name="70 Grupo"/>
          <p:cNvGrpSpPr>
            <a:grpSpLocks/>
          </p:cNvGrpSpPr>
          <p:nvPr/>
        </p:nvGrpSpPr>
        <p:grpSpPr bwMode="auto">
          <a:xfrm>
            <a:off x="571500" y="3143250"/>
            <a:ext cx="1785938" cy="1500188"/>
            <a:chOff x="571472" y="3286124"/>
            <a:chExt cx="1785950" cy="1500198"/>
          </a:xfrm>
        </p:grpSpPr>
        <p:sp>
          <p:nvSpPr>
            <p:cNvPr id="24" name="23 Rectángulo"/>
            <p:cNvSpPr/>
            <p:nvPr/>
          </p:nvSpPr>
          <p:spPr>
            <a:xfrm>
              <a:off x="571472" y="3286124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71472" y="3343274"/>
              <a:ext cx="1714512" cy="9858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DIC 2006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Informe final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Resultados</a:t>
              </a:r>
            </a:p>
          </p:txBody>
        </p:sp>
      </p:grpSp>
      <p:grpSp>
        <p:nvGrpSpPr>
          <p:cNvPr id="11" name="71 Grupo"/>
          <p:cNvGrpSpPr>
            <a:grpSpLocks/>
          </p:cNvGrpSpPr>
          <p:nvPr/>
        </p:nvGrpSpPr>
        <p:grpSpPr bwMode="auto">
          <a:xfrm>
            <a:off x="2643188" y="3143250"/>
            <a:ext cx="1825625" cy="1657350"/>
            <a:chOff x="2643175" y="3286124"/>
            <a:chExt cx="1825482" cy="1657231"/>
          </a:xfrm>
        </p:grpSpPr>
        <p:sp>
          <p:nvSpPr>
            <p:cNvPr id="26" name="25 Rectángulo"/>
            <p:cNvSpPr/>
            <p:nvPr/>
          </p:nvSpPr>
          <p:spPr>
            <a:xfrm>
              <a:off x="2682707" y="3286124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643175" y="3357557"/>
              <a:ext cx="1785797" cy="15857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JUN 2007</a:t>
              </a:r>
              <a:endParaRPr lang="es-PY" sz="2000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  <a:p>
              <a:pPr algn="ctr">
                <a:defRPr/>
              </a:pPr>
              <a:r>
                <a:rPr lang="es-PY" sz="14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Aprobación BID-BM</a:t>
              </a:r>
            </a:p>
            <a:p>
              <a:pPr algn="ctr">
                <a:defRPr/>
              </a:pPr>
              <a:r>
                <a:rPr lang="es-PY" sz="14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Acuerdo Gobierno</a:t>
              </a:r>
            </a:p>
            <a:p>
              <a:pPr algn="ctr">
                <a:defRPr/>
              </a:pPr>
              <a:r>
                <a:rPr lang="es-PY" sz="14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Taller de difusión</a:t>
              </a:r>
            </a:p>
            <a:p>
              <a:pPr algn="ctr">
                <a:defRPr/>
              </a:pPr>
              <a:r>
                <a:rPr lang="es-PY" sz="14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Publicación informe</a:t>
              </a:r>
            </a:p>
            <a:p>
              <a:pPr algn="ctr">
                <a:defRPr/>
              </a:pPr>
              <a:endParaRPr lang="es-PY" sz="1700" b="1" dirty="0">
                <a:solidFill>
                  <a:schemeClr val="bg2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2" name="72 Grupo"/>
          <p:cNvGrpSpPr>
            <a:grpSpLocks/>
          </p:cNvGrpSpPr>
          <p:nvPr/>
        </p:nvGrpSpPr>
        <p:grpSpPr bwMode="auto">
          <a:xfrm>
            <a:off x="4765675" y="3143250"/>
            <a:ext cx="1785938" cy="1500188"/>
            <a:chOff x="4765354" y="3286124"/>
            <a:chExt cx="1785950" cy="1500198"/>
          </a:xfrm>
        </p:grpSpPr>
        <p:sp>
          <p:nvSpPr>
            <p:cNvPr id="28" name="27 Rectángulo"/>
            <p:cNvSpPr/>
            <p:nvPr/>
          </p:nvSpPr>
          <p:spPr>
            <a:xfrm>
              <a:off x="4765354" y="3286124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811392" y="3357562"/>
              <a:ext cx="1689111" cy="985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2008-2010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Implementación de mejoras</a:t>
              </a:r>
            </a:p>
          </p:txBody>
        </p:sp>
      </p:grpSp>
      <p:grpSp>
        <p:nvGrpSpPr>
          <p:cNvPr id="13" name="73 Grupo"/>
          <p:cNvGrpSpPr>
            <a:grpSpLocks/>
          </p:cNvGrpSpPr>
          <p:nvPr/>
        </p:nvGrpSpPr>
        <p:grpSpPr bwMode="auto">
          <a:xfrm>
            <a:off x="6843713" y="3143250"/>
            <a:ext cx="1785937" cy="1500188"/>
            <a:chOff x="6842978" y="3286124"/>
            <a:chExt cx="1785950" cy="1500198"/>
          </a:xfrm>
        </p:grpSpPr>
        <p:sp>
          <p:nvSpPr>
            <p:cNvPr id="30" name="29 Rectángulo"/>
            <p:cNvSpPr/>
            <p:nvPr/>
          </p:nvSpPr>
          <p:spPr>
            <a:xfrm>
              <a:off x="6842978" y="3286124"/>
              <a:ext cx="1785950" cy="150019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Y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928704" y="3357562"/>
              <a:ext cx="1643074" cy="985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Y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AÑO 2011</a:t>
              </a:r>
            </a:p>
            <a:p>
              <a:pPr algn="ctr">
                <a:defRPr/>
              </a:pPr>
              <a:r>
                <a:rPr lang="es-PY" sz="1700" b="1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j-lt"/>
                </a:rPr>
                <a:t>Maduración de mejoras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377323-CE8A-4E99-9E81-E0BE2A29DF66}" type="slidenum">
              <a:rPr lang="es-MX" smtClean="0"/>
              <a:pPr/>
              <a:t>6</a:t>
            </a:fld>
            <a:endParaRPr lang="es-MX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s-ES" sz="3200" b="1" kern="1200" dirty="0" smtClean="0">
                <a:solidFill>
                  <a:schemeClr val="accent2">
                    <a:lumMod val="50000"/>
                  </a:schemeClr>
                </a:solidFill>
                <a:effectLst/>
                <a:ea typeface="+mn-ea"/>
                <a:cs typeface="+mn-cs"/>
              </a:rPr>
              <a:t>RESULTADOS DEL CPAR PARA FORTALECER EL SISTEMA DE CONTRATACIONES PÚBLICAS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50" y="1785938"/>
            <a:ext cx="86106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s-CR" sz="2400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La Dirección de Contrataciones ha avanzado en:</a:t>
            </a:r>
          </a:p>
          <a:p>
            <a:pPr marL="533400" indent="-533400" eaLnBrk="0" hangingPunct="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kern="0" dirty="0">
                <a:solidFill>
                  <a:srgbClr val="000000"/>
                </a:solidFill>
                <a:latin typeface="+mn-lt"/>
              </a:rPr>
              <a:t>Pliegos estándares obligatorios</a:t>
            </a:r>
          </a:p>
          <a:p>
            <a:pPr marL="533400" indent="-533400" eaLnBrk="0" hangingPunct="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kern="0" dirty="0">
                <a:solidFill>
                  <a:srgbClr val="000000"/>
                </a:solidFill>
                <a:latin typeface="+mn-lt"/>
              </a:rPr>
              <a:t>Clarificación procedimientos de Contratación Directa</a:t>
            </a:r>
          </a:p>
          <a:p>
            <a:pPr marL="533400" indent="-533400" eaLnBrk="0" hangingPunct="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kern="0" dirty="0">
                <a:solidFill>
                  <a:srgbClr val="000000"/>
                </a:solidFill>
                <a:latin typeface="+mn-lt"/>
              </a:rPr>
              <a:t>Catálogo de Bienes y Servicios</a:t>
            </a:r>
          </a:p>
          <a:p>
            <a:pPr marL="533400" indent="-533400" eaLnBrk="0" hangingPunct="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kern="0" dirty="0">
                <a:solidFill>
                  <a:srgbClr val="000000"/>
                </a:solidFill>
                <a:latin typeface="+mn-lt"/>
              </a:rPr>
              <a:t>Pago directo a proveedores ampliado</a:t>
            </a:r>
          </a:p>
          <a:p>
            <a:pPr marL="533400" indent="-533400" eaLnBrk="0" hangingPunct="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kern="0" dirty="0">
                <a:solidFill>
                  <a:srgbClr val="000000"/>
                </a:solidFill>
                <a:latin typeface="+mn-lt"/>
              </a:rPr>
              <a:t>Sistema de Registro de Información de proveedores</a:t>
            </a:r>
          </a:p>
          <a:p>
            <a:pPr marL="533400" indent="-533400" eaLnBrk="0" hangingPunct="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kern="0" dirty="0">
                <a:solidFill>
                  <a:srgbClr val="000000"/>
                </a:solidFill>
                <a:latin typeface="+mn-lt"/>
              </a:rPr>
              <a:t>Subasta a la Baja Electrónica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s-CR" sz="800" kern="0" dirty="0">
              <a:solidFill>
                <a:srgbClr val="000000"/>
              </a:solidFill>
              <a:latin typeface="+mn-lt"/>
            </a:endParaRP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s-CR" sz="8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97D9FC-82AE-4155-B157-C785477A7386}" type="slidenum">
              <a:rPr lang="es-MX" smtClean="0"/>
              <a:pPr/>
              <a:t>7</a:t>
            </a:fld>
            <a:endParaRPr lang="es-MX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s-ES" sz="3200" b="1" kern="1200" dirty="0" smtClean="0">
                <a:solidFill>
                  <a:schemeClr val="accent2">
                    <a:lumMod val="50000"/>
                  </a:schemeClr>
                </a:solidFill>
                <a:effectLst/>
                <a:ea typeface="+mn-ea"/>
                <a:cs typeface="+mn-cs"/>
              </a:rPr>
              <a:t>RESULTADOS DEL CPAR PARA FORTALECER EL SISTEMA DE CONTRATACIONES PÚBLICAS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750" y="1785938"/>
            <a:ext cx="8610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eaLnBrk="0" hangingPunct="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s-CR" sz="2400" b="1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La Dirección de Contrataciones con financiamiento BID se encuentra implementando:</a:t>
            </a:r>
          </a:p>
          <a:p>
            <a:pPr marL="533400" indent="-53340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b="1" kern="0" dirty="0">
                <a:solidFill>
                  <a:srgbClr val="000000"/>
                </a:solidFill>
                <a:latin typeface="+mn-lt"/>
              </a:rPr>
              <a:t>Compras electrónicas </a:t>
            </a:r>
            <a:r>
              <a:rPr lang="es-CR" sz="2400" kern="0" dirty="0">
                <a:solidFill>
                  <a:srgbClr val="000000"/>
                </a:solidFill>
                <a:latin typeface="+mn-lt"/>
              </a:rPr>
              <a:t>(Convenio Marco)</a:t>
            </a:r>
          </a:p>
          <a:p>
            <a:pPr marL="533400" indent="-53340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endParaRPr lang="es-CR" sz="2400" kern="0" dirty="0">
              <a:solidFill>
                <a:srgbClr val="000000"/>
              </a:solidFill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b="1" kern="0" dirty="0">
                <a:solidFill>
                  <a:srgbClr val="000000"/>
                </a:solidFill>
                <a:latin typeface="+mn-lt"/>
              </a:rPr>
              <a:t>Capacitación y mejora de capacidades de gestión </a:t>
            </a:r>
            <a:r>
              <a:rPr lang="es-CR" sz="2400" kern="0" dirty="0">
                <a:solidFill>
                  <a:srgbClr val="000000"/>
                </a:solidFill>
                <a:latin typeface="+mn-lt"/>
              </a:rPr>
              <a:t>(Diplomado en Contrataciones Públicas, Sistema de Información Gerencial Analítico)</a:t>
            </a:r>
          </a:p>
          <a:p>
            <a:pPr marL="533400" indent="-53340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endParaRPr lang="es-CR" sz="2000" kern="0" dirty="0">
              <a:solidFill>
                <a:srgbClr val="000000"/>
              </a:solidFill>
              <a:latin typeface="+mn-lt"/>
            </a:endParaRPr>
          </a:p>
          <a:p>
            <a:pPr marL="533400" indent="-533400" eaLnBrk="0" hangingPunct="0"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s-CR" sz="2400" b="1" kern="0" dirty="0">
                <a:solidFill>
                  <a:srgbClr val="000000"/>
                </a:solidFill>
                <a:latin typeface="+mn-lt"/>
              </a:rPr>
              <a:t>Mejorar mecanismos de control y participación ciudadana </a:t>
            </a:r>
            <a:r>
              <a:rPr lang="es-CR" sz="2400" kern="0" dirty="0">
                <a:solidFill>
                  <a:srgbClr val="000000"/>
                </a:solidFill>
                <a:latin typeface="+mn-lt"/>
              </a:rPr>
              <a:t>(Aumento de Audiencias Públicas realizadas, Sistema de Gestión de Contratos)</a:t>
            </a:r>
          </a:p>
          <a:p>
            <a:pPr marL="533400" indent="-5334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es-CR" sz="2400" kern="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357313"/>
            <a:ext cx="8215312" cy="4286250"/>
          </a:xfrm>
        </p:spPr>
        <p:txBody>
          <a:bodyPr/>
          <a:lstStyle/>
          <a:p>
            <a:pPr marL="457200" indent="-457200" algn="just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Es indispensable el </a:t>
            </a:r>
            <a:r>
              <a:rPr lang="es-ES" sz="2400" b="1" kern="1200" dirty="0" smtClean="0">
                <a:solidFill>
                  <a:prstClr val="black"/>
                </a:solidFill>
                <a:effectLst/>
                <a:cs typeface="Arial" charset="0"/>
              </a:rPr>
              <a:t>compromiso político</a:t>
            </a: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 a los más altos niveles.</a:t>
            </a:r>
          </a:p>
          <a:p>
            <a:pPr marL="457200" indent="-457200" algn="just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Asegurar el </a:t>
            </a:r>
            <a:r>
              <a:rPr lang="es-ES" sz="2400" b="1" kern="1200" dirty="0" smtClean="0">
                <a:solidFill>
                  <a:prstClr val="black"/>
                </a:solidFill>
                <a:effectLst/>
                <a:cs typeface="Arial" charset="0"/>
              </a:rPr>
              <a:t>liderazgo de la máxima autoridad rectora </a:t>
            </a: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del sistema de compras es vital para la apropiación.</a:t>
            </a:r>
          </a:p>
          <a:p>
            <a:pPr marL="457200" indent="-457200" algn="just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La </a:t>
            </a:r>
            <a:r>
              <a:rPr lang="es-ES" sz="2400" b="1" kern="1200" dirty="0" smtClean="0">
                <a:solidFill>
                  <a:prstClr val="black"/>
                </a:solidFill>
                <a:effectLst/>
                <a:cs typeface="Arial" charset="0"/>
              </a:rPr>
              <a:t>activa participación de todos los actores </a:t>
            </a: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interesados y que cuenten con conocimientos.</a:t>
            </a:r>
          </a:p>
          <a:p>
            <a:pPr marL="457200" indent="-457200" algn="just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Utilizar una </a:t>
            </a:r>
            <a:r>
              <a:rPr lang="es-ES" sz="2400" b="1" kern="1200" dirty="0" smtClean="0">
                <a:solidFill>
                  <a:prstClr val="black"/>
                </a:solidFill>
                <a:effectLst/>
                <a:cs typeface="Arial" charset="0"/>
              </a:rPr>
              <a:t>herramienta analítica de autoevaluación </a:t>
            </a: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permite establecer hoja de ruta y medir progresos.</a:t>
            </a:r>
          </a:p>
          <a:p>
            <a:pPr marL="457200" indent="-457200" algn="just"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Es necesario </a:t>
            </a:r>
            <a:r>
              <a:rPr lang="es-ES" sz="2400" b="1" kern="1200" dirty="0" smtClean="0">
                <a:solidFill>
                  <a:prstClr val="black"/>
                </a:solidFill>
                <a:effectLst/>
                <a:cs typeface="Arial" charset="0"/>
              </a:rPr>
              <a:t>coordinar acciones </a:t>
            </a:r>
            <a:r>
              <a:rPr lang="es-ES" sz="2400" kern="1200" dirty="0" smtClean="0">
                <a:solidFill>
                  <a:prstClr val="black"/>
                </a:solidFill>
                <a:effectLst/>
                <a:cs typeface="Arial" charset="0"/>
              </a:rPr>
              <a:t>que están fuera del control de autoridades de la DNCP.</a:t>
            </a:r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633947-F7EC-4707-B411-74DC9A9E2FFF}" type="slidenum">
              <a:rPr lang="es-MX" smtClean="0"/>
              <a:pPr/>
              <a:t>8</a:t>
            </a:fld>
            <a:endParaRPr lang="es-MX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928688"/>
          </a:xfrm>
        </p:spPr>
        <p:txBody>
          <a:bodyPr/>
          <a:lstStyle/>
          <a:p>
            <a:pPr>
              <a:defRPr/>
            </a:pPr>
            <a:r>
              <a:rPr lang="es-PY" sz="3600" b="1" kern="1200" dirty="0" smtClean="0">
                <a:solidFill>
                  <a:schemeClr val="accent2">
                    <a:lumMod val="50000"/>
                  </a:schemeClr>
                </a:solidFill>
                <a:effectLst/>
                <a:ea typeface="+mn-ea"/>
                <a:cs typeface="+mn-cs"/>
              </a:rPr>
              <a:t>LECCIONES APRENDIDAS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pereira\Desktop\presentacion-to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2525"/>
            <a:ext cx="91440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apereira\Desktop\logo dncp corel.JPG"/>
          <p:cNvPicPr>
            <a:picLocks noChangeAspect="1" noChangeArrowheads="1"/>
          </p:cNvPicPr>
          <p:nvPr/>
        </p:nvPicPr>
        <p:blipFill>
          <a:blip r:embed="rId3" cstate="print"/>
          <a:srcRect r="14063" b="55273"/>
          <a:stretch>
            <a:fillRect/>
          </a:stretch>
        </p:blipFill>
        <p:spPr bwMode="auto">
          <a:xfrm>
            <a:off x="2714625" y="785813"/>
            <a:ext cx="40100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apereira\Desktop\logos iso dn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000250"/>
            <a:ext cx="16367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62150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www.contrataciones.gov.py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5387</TotalTime>
  <Words>485</Words>
  <Application>Microsoft Office PowerPoint</Application>
  <PresentationFormat>Presentación en pantalla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Tahoma</vt:lpstr>
      <vt:lpstr>Arial</vt:lpstr>
      <vt:lpstr>Calibri</vt:lpstr>
      <vt:lpstr>Wingdings</vt:lpstr>
      <vt:lpstr>Balance</vt:lpstr>
      <vt:lpstr>Diapositiva 1</vt:lpstr>
      <vt:lpstr>PARAGUAY: País Piloto (año 2006)</vt:lpstr>
      <vt:lpstr>OBJETIVOS DE LA EVALUACIÓN</vt:lpstr>
      <vt:lpstr>LA HERRAMIENTA</vt:lpstr>
      <vt:lpstr>EXPERIENCIA</vt:lpstr>
      <vt:lpstr>RESULTADOS DEL CPAR PARA FORTALECER EL SISTEMA DE CONTRATACIONES PÚBLICAS</vt:lpstr>
      <vt:lpstr>RESULTADOS DEL CPAR PARA FORTALECER EL SISTEMA DE CONTRATACIONES PÚBLICAS</vt:lpstr>
      <vt:lpstr>LECCIONES APRENDIDAS</vt:lpstr>
      <vt:lpstr>Diapositiva 9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edegasperi</cp:lastModifiedBy>
  <cp:revision>226</cp:revision>
  <dcterms:created xsi:type="dcterms:W3CDTF">2004-07-08T18:30:14Z</dcterms:created>
  <dcterms:modified xsi:type="dcterms:W3CDTF">2011-10-14T20:16:01Z</dcterms:modified>
</cp:coreProperties>
</file>